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Space Grotesk Light"/>
      <p:regular r:id="rId21"/>
      <p:bold r:id="rId22"/>
    </p:embeddedFont>
    <p:embeddedFont>
      <p:font typeface="Space Grotesk Medium"/>
      <p:regular r:id="rId23"/>
      <p:bold r:id="rId24"/>
    </p:embeddedFont>
    <p:embeddedFont>
      <p:font typeface="Space Grotesk SemiBold"/>
      <p:regular r:id="rId25"/>
      <p:bold r:id="rId26"/>
    </p:embeddedFont>
    <p:embeddedFont>
      <p:font typeface="Space Grotes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SpaceGroteskLight-bold.fntdata"/><Relationship Id="rId21" Type="http://schemas.openxmlformats.org/officeDocument/2006/relationships/font" Target="fonts/SpaceGroteskLight-regular.fntdata"/><Relationship Id="rId24" Type="http://schemas.openxmlformats.org/officeDocument/2006/relationships/font" Target="fonts/SpaceGroteskMedium-bold.fntdata"/><Relationship Id="rId23" Type="http://schemas.openxmlformats.org/officeDocument/2006/relationships/font" Target="fonts/SpaceGrotesk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aceGroteskSemiBold-bold.fntdata"/><Relationship Id="rId25" Type="http://schemas.openxmlformats.org/officeDocument/2006/relationships/font" Target="fonts/SpaceGroteskSemiBold-regular.fntdata"/><Relationship Id="rId28" Type="http://schemas.openxmlformats.org/officeDocument/2006/relationships/font" Target="fonts/SpaceGrotesk-bold.fntdata"/><Relationship Id="rId27" Type="http://schemas.openxmlformats.org/officeDocument/2006/relationships/font" Target="fonts/SpaceGrotes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regular.fntdata"/><Relationship Id="rId16" Type="http://schemas.openxmlformats.org/officeDocument/2006/relationships/slide" Target="slides/slide12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c051e1e84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3c051e1e8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c8303188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3c83031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/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louds only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2" name="Google Shape;212;p3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/>
          <p:nvPr>
            <p:ph idx="1" type="body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rotWithShape="0" algn="bl" dir="5400000" dist="952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➢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▻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13" name="Google Shape;313;p4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2" name="Google Shape;392;p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indent="-368300" lvl="1" marL="9144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indent="-368300" lvl="2" marL="13716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2" name="Google Shape;472;p6"/>
          <p:cNvSpPr txBox="1"/>
          <p:nvPr>
            <p:ph idx="1" type="body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3" name="Google Shape;473;p6"/>
          <p:cNvSpPr txBox="1"/>
          <p:nvPr>
            <p:ph idx="2" type="body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4" name="Google Shape;474;p6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/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idx="1" type="body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3" name="Google Shape;543;p7"/>
          <p:cNvSpPr txBox="1"/>
          <p:nvPr>
            <p:ph idx="2" type="body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4" name="Google Shape;544;p7"/>
          <p:cNvSpPr txBox="1"/>
          <p:nvPr>
            <p:ph idx="3" type="body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5" name="Google Shape;545;p7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4" name="Google Shape;624;p8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louds only">
  <p:cSld name="TITLE_ONLY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9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/>
          <p:nvPr>
            <p:ph idx="1" type="body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49" name="Google Shape;749;p10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indent="-3683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indent="-3683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indent="-3683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indent="-3683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indent="-3683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indent="-3683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indent="-3683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indent="-3683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5.jpg"/><Relationship Id="rId6" Type="http://schemas.openxmlformats.org/officeDocument/2006/relationships/image" Target="../media/image10.jpg"/><Relationship Id="rId7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/>
          <p:nvPr/>
        </p:nvSpPr>
        <p:spPr>
          <a:xfrm>
            <a:off x="1821600" y="1332750"/>
            <a:ext cx="55008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cap="small">
                <a:latin typeface="Times New Roman"/>
                <a:ea typeface="Times New Roman"/>
                <a:cs typeface="Times New Roman"/>
                <a:sym typeface="Times New Roman"/>
              </a:rPr>
              <a:t>AUTONOMOUS FIXED WING UAV </a:t>
            </a:r>
            <a:endParaRPr b="1" sz="3600" cap="small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3600" cap="small">
                <a:latin typeface="Times New Roman"/>
                <a:ea typeface="Times New Roman"/>
                <a:cs typeface="Times New Roman"/>
                <a:sym typeface="Times New Roman"/>
              </a:rPr>
              <a:t>(Unmanned aerial Vehicle)</a:t>
            </a:r>
            <a:endParaRPr sz="3600"/>
          </a:p>
        </p:txBody>
      </p:sp>
      <p:sp>
        <p:nvSpPr>
          <p:cNvPr id="878" name="Google Shape;878;p13"/>
          <p:cNvSpPr txBox="1"/>
          <p:nvPr/>
        </p:nvSpPr>
        <p:spPr>
          <a:xfrm>
            <a:off x="540900" y="4235225"/>
            <a:ext cx="25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NAME : ADESH GREWAL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            PARAS NAITHANI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9" name="Google Shape;879;p13"/>
          <p:cNvSpPr txBox="1"/>
          <p:nvPr/>
        </p:nvSpPr>
        <p:spPr>
          <a:xfrm>
            <a:off x="6204900" y="4235225"/>
            <a:ext cx="25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ROLL NO. : UE189005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                  UE189055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2"/>
          <p:cNvSpPr txBox="1"/>
          <p:nvPr>
            <p:ph type="title"/>
          </p:nvPr>
        </p:nvSpPr>
        <p:spPr>
          <a:xfrm>
            <a:off x="889900" y="213250"/>
            <a:ext cx="6699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7" name="Google Shape;967;p22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8" name="Google Shape;9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" y="609550"/>
            <a:ext cx="5526120" cy="306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645" y="609550"/>
            <a:ext cx="3160681" cy="209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2"/>
          <p:cNvPicPr preferRelativeResize="0"/>
          <p:nvPr/>
        </p:nvPicPr>
        <p:blipFill rotWithShape="1">
          <a:blip r:embed="rId5">
            <a:alphaModFix/>
          </a:blip>
          <a:srcRect b="0" l="0" r="-2595" t="0"/>
          <a:stretch/>
        </p:blipFill>
        <p:spPr>
          <a:xfrm>
            <a:off x="4393875" y="2899800"/>
            <a:ext cx="4678450" cy="22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3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23"/>
          <p:cNvSpPr txBox="1"/>
          <p:nvPr/>
        </p:nvSpPr>
        <p:spPr>
          <a:xfrm>
            <a:off x="506500" y="555800"/>
            <a:ext cx="8258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Space Grotesk"/>
                <a:ea typeface="Space Grotesk"/>
                <a:cs typeface="Space Grotesk"/>
                <a:sym typeface="Space Grotesk"/>
              </a:rPr>
              <a:t>Future</a:t>
            </a:r>
            <a:r>
              <a:rPr b="1" lang="en" sz="3200">
                <a:latin typeface="Space Grotesk"/>
                <a:ea typeface="Space Grotesk"/>
                <a:cs typeface="Space Grotesk"/>
                <a:sym typeface="Space Grotesk"/>
              </a:rPr>
              <a:t> Aspects :</a:t>
            </a:r>
            <a:endParaRPr b="1" sz="32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pace Grotesk Light"/>
              <a:buChar char="●"/>
            </a:pP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Increasing</a:t>
            </a: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 Flight </a:t>
            </a: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stability</a:t>
            </a:r>
            <a:endParaRPr sz="1900"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pace Grotesk Light"/>
              <a:buChar char="●"/>
            </a:pP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Addition of Auto take off and auto land features</a:t>
            </a:r>
            <a:endParaRPr sz="1900"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pace Grotesk Light"/>
              <a:buChar char="●"/>
            </a:pP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Installation of high resolution camera for various </a:t>
            </a: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application</a:t>
            </a:r>
            <a:endParaRPr sz="1900"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pace Grotesk Light"/>
              <a:buChar char="●"/>
            </a:pPr>
            <a:r>
              <a:rPr lang="en" sz="1900">
                <a:latin typeface="Space Grotesk Light"/>
                <a:ea typeface="Space Grotesk Light"/>
                <a:cs typeface="Space Grotesk Light"/>
                <a:sym typeface="Space Grotesk Light"/>
              </a:rPr>
              <a:t>Use AI for object detection</a:t>
            </a:r>
            <a:endParaRPr sz="1900"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4"/>
          <p:cNvSpPr txBox="1"/>
          <p:nvPr/>
        </p:nvSpPr>
        <p:spPr>
          <a:xfrm>
            <a:off x="1106100" y="24381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 u="sng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4500" u="sng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Aim:</a:t>
            </a:r>
            <a:endParaRPr b="1" sz="30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5" name="Google Shape;885;p14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Our aim is to create a functional fixed wing autonomous UAV that can be controlled and send live visual feedback.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Our focus is to construct an autonomous fixed wing UAV system based on the matek microcontroller system focusing towards land surveillance. e.g such as monitoring flood-prone areas, recording video images from impassable areas as well as military and non-military security work.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"/>
          <p:cNvSpPr txBox="1"/>
          <p:nvPr>
            <p:ph type="title"/>
          </p:nvPr>
        </p:nvSpPr>
        <p:spPr>
          <a:xfrm>
            <a:off x="899950" y="663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891" name="Google Shape;891;p15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1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95" name="Google Shape;895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897" name="Google Shape;897;p15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98" name="Google Shape;898;p1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00" name="Google Shape;900;p15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901" name="Google Shape;901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03" name="Google Shape;903;p15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904" name="Google Shape;904;p1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06" name="Google Shape;906;p1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907" name="Google Shape;907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09" name="Google Shape;909;p15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910" name="Google Shape;910;p1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11" name="Google Shape;911;p1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912" name="Google Shape;912;p15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Research and previous study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3" name="Google Shape;913;p15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Components 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Acquirement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4" name="Google Shape;914;p15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Software Calibration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5" name="Google Shape;915;p1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Design and Calculations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6" name="Google Shape;916;p1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Fabrication of the body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7" name="Google Shape;917;p15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Testing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6"/>
          <p:cNvSpPr txBox="1"/>
          <p:nvPr/>
        </p:nvSpPr>
        <p:spPr>
          <a:xfrm>
            <a:off x="212075" y="2385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models and Simulations</a:t>
            </a:r>
            <a:endParaRPr b="1" sz="3000">
              <a:solidFill>
                <a:srgbClr val="23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3" name="Google Shape;9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" y="1193125"/>
            <a:ext cx="8559900" cy="36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7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17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</a:t>
            </a:r>
            <a:endParaRPr b="1" sz="320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17"/>
          <p:cNvSpPr txBox="1"/>
          <p:nvPr/>
        </p:nvSpPr>
        <p:spPr>
          <a:xfrm>
            <a:off x="697725" y="1800200"/>
            <a:ext cx="75057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estimated weight of the plane is 870g (with electronics weighing 500g).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Reynolds number: 1.1843e+5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Estimated lift: 3.305 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Estimated static deflection :   MAX - 30.34 mm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18"/>
          <p:cNvSpPr txBox="1"/>
          <p:nvPr/>
        </p:nvSpPr>
        <p:spPr>
          <a:xfrm>
            <a:off x="344375" y="326700"/>
            <a:ext cx="789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Static Deflection of UAV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7" name="Google Shape;937;p18"/>
          <p:cNvPicPr preferRelativeResize="0"/>
          <p:nvPr/>
        </p:nvPicPr>
        <p:blipFill rotWithShape="1">
          <a:blip r:embed="rId3">
            <a:alphaModFix/>
          </a:blip>
          <a:srcRect b="0" l="1419" r="0" t="0"/>
          <a:stretch/>
        </p:blipFill>
        <p:spPr>
          <a:xfrm>
            <a:off x="167750" y="757225"/>
            <a:ext cx="8774875" cy="4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9"/>
          <p:cNvSpPr txBox="1"/>
          <p:nvPr/>
        </p:nvSpPr>
        <p:spPr>
          <a:xfrm>
            <a:off x="6679925" y="547475"/>
            <a:ext cx="16449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Wing Pressure Plot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Wing Velocity Plot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19"/>
          <p:cNvPicPr preferRelativeResize="0"/>
          <p:nvPr/>
        </p:nvPicPr>
        <p:blipFill rotWithShape="1">
          <a:blip r:embed="rId3">
            <a:alphaModFix/>
          </a:blip>
          <a:srcRect b="7680" l="0" r="19839" t="13387"/>
          <a:stretch/>
        </p:blipFill>
        <p:spPr>
          <a:xfrm>
            <a:off x="278125" y="2748350"/>
            <a:ext cx="6280226" cy="2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9"/>
          <p:cNvPicPr preferRelativeResize="0"/>
          <p:nvPr/>
        </p:nvPicPr>
        <p:blipFill rotWithShape="1">
          <a:blip r:embed="rId4">
            <a:alphaModFix/>
          </a:blip>
          <a:srcRect b="15931" l="0" r="0" t="0"/>
          <a:stretch/>
        </p:blipFill>
        <p:spPr>
          <a:xfrm>
            <a:off x="278125" y="433350"/>
            <a:ext cx="6214726" cy="23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0"/>
          <p:cNvSpPr txBox="1"/>
          <p:nvPr/>
        </p:nvSpPr>
        <p:spPr>
          <a:xfrm>
            <a:off x="819150" y="878600"/>
            <a:ext cx="75057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Software Used</a:t>
            </a:r>
            <a:endParaRPr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0" name="Google Shape;950;p20"/>
          <p:cNvSpPr txBox="1"/>
          <p:nvPr/>
        </p:nvSpPr>
        <p:spPr>
          <a:xfrm>
            <a:off x="620475" y="1767200"/>
            <a:ext cx="3520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23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Mission planner</a:t>
            </a:r>
            <a:endParaRPr sz="2100">
              <a:solidFill>
                <a:srgbClr val="23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3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A44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23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ArduPilot</a:t>
            </a:r>
            <a:endParaRPr sz="2100">
              <a:solidFill>
                <a:srgbClr val="23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1" name="Google Shape;9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325" y="735100"/>
            <a:ext cx="5415500" cy="3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1"/>
          <p:cNvSpPr txBox="1"/>
          <p:nvPr/>
        </p:nvSpPr>
        <p:spPr>
          <a:xfrm>
            <a:off x="2657550" y="219100"/>
            <a:ext cx="38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FABRICATION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7" name="Google Shape;9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93750" y="1498328"/>
            <a:ext cx="2242950" cy="50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1"/>
          <p:cNvPicPr preferRelativeResize="0"/>
          <p:nvPr/>
        </p:nvPicPr>
        <p:blipFill rotWithShape="1">
          <a:blip r:embed="rId4">
            <a:alphaModFix/>
          </a:blip>
          <a:srcRect b="28268" l="10494" r="11830" t="39099"/>
          <a:stretch/>
        </p:blipFill>
        <p:spPr>
          <a:xfrm>
            <a:off x="2196250" y="991350"/>
            <a:ext cx="4188700" cy="2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933500" cy="3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47750"/>
            <a:ext cx="3678874" cy="267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450" y="1067550"/>
            <a:ext cx="2544317" cy="190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